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66" r:id="rId2"/>
    <p:sldId id="276" r:id="rId3"/>
    <p:sldId id="381" r:id="rId4"/>
    <p:sldId id="383" r:id="rId5"/>
    <p:sldId id="395" r:id="rId6"/>
    <p:sldId id="275" r:id="rId7"/>
    <p:sldId id="380" r:id="rId8"/>
    <p:sldId id="384" r:id="rId9"/>
    <p:sldId id="379" r:id="rId10"/>
    <p:sldId id="398" r:id="rId11"/>
    <p:sldId id="277" r:id="rId12"/>
    <p:sldId id="392" r:id="rId13"/>
    <p:sldId id="280" r:id="rId14"/>
    <p:sldId id="281" r:id="rId15"/>
    <p:sldId id="388" r:id="rId16"/>
    <p:sldId id="282" r:id="rId17"/>
    <p:sldId id="267" r:id="rId18"/>
    <p:sldId id="404" r:id="rId19"/>
    <p:sldId id="407" r:id="rId20"/>
    <p:sldId id="300" r:id="rId21"/>
    <p:sldId id="311" r:id="rId22"/>
    <p:sldId id="401" r:id="rId23"/>
    <p:sldId id="288" r:id="rId24"/>
    <p:sldId id="40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6FC0"/>
    <a:srgbClr val="014B8E"/>
    <a:srgbClr val="002A51"/>
    <a:srgbClr val="0074D9"/>
    <a:srgbClr val="FF8700"/>
    <a:srgbClr val="F24754"/>
    <a:srgbClr val="3F7BAA"/>
    <a:srgbClr val="437AAB"/>
    <a:srgbClr val="F24A53"/>
    <a:srgbClr val="FF8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94714"/>
  </p:normalViewPr>
  <p:slideViewPr>
    <p:cSldViewPr snapToGrid="0" snapToObjects="1">
      <p:cViewPr varScale="1">
        <p:scale>
          <a:sx n="109" d="100"/>
          <a:sy n="109" d="100"/>
        </p:scale>
        <p:origin x="216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835AC-B937-DC4F-A9AF-DDEA21463513}" type="datetimeFigureOut">
              <a:rPr lang="en-US" smtClean="0"/>
              <a:t>9/4/21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3DCC2D-BF8E-6546-A31C-967437B0E6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52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077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716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52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reducción</a:t>
            </a:r>
            <a:r>
              <a:rPr lang="en-US" dirty="0"/>
              <a:t> de </a:t>
            </a:r>
            <a:r>
              <a:rPr lang="en-US" dirty="0" err="1"/>
              <a:t>fallecidmidos</a:t>
            </a:r>
            <a:r>
              <a:rPr lang="en-US" dirty="0"/>
              <a:t> </a:t>
            </a:r>
            <a:r>
              <a:rPr lang="en-US" dirty="0" err="1"/>
              <a:t>confirmados</a:t>
            </a:r>
            <a:r>
              <a:rPr lang="en-US" dirty="0"/>
              <a:t> y </a:t>
            </a:r>
            <a:r>
              <a:rPr lang="en-US" dirty="0" err="1"/>
              <a:t>probables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3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722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</a:t>
            </a:r>
            <a:br>
              <a:rPr lang="en-US" dirty="0"/>
            </a:br>
            <a:r>
              <a:rPr lang="en-US" dirty="0"/>
              <a:t>Baja </a:t>
            </a:r>
            <a:r>
              <a:rPr lang="en-US" dirty="0" err="1"/>
              <a:t>sostenida</a:t>
            </a:r>
            <a:r>
              <a:rPr lang="en-US" dirty="0"/>
              <a:t> (reducer a la </a:t>
            </a:r>
            <a:r>
              <a:rPr lang="en-US" dirty="0" err="1"/>
              <a:t>mitad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3 </a:t>
            </a:r>
            <a:r>
              <a:rPr lang="en-US" dirty="0" err="1"/>
              <a:t>semanas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UK:</a:t>
            </a:r>
            <a:br>
              <a:rPr lang="en-US" dirty="0"/>
            </a:br>
            <a:r>
              <a:rPr lang="en-US" dirty="0"/>
              <a:t>Bajo 14 para </a:t>
            </a:r>
            <a:r>
              <a:rPr lang="en-US" dirty="0" err="1"/>
              <a:t>abrir</a:t>
            </a:r>
            <a:r>
              <a:rPr lang="en-US" dirty="0"/>
              <a:t> </a:t>
            </a:r>
            <a:r>
              <a:rPr lang="en-US" dirty="0" err="1"/>
              <a:t>escuelas</a:t>
            </a:r>
            <a:endParaRPr lang="en-US" dirty="0"/>
          </a:p>
          <a:p>
            <a:r>
              <a:rPr lang="en-US" dirty="0"/>
              <a:t>Bajo 1,4 para </a:t>
            </a:r>
            <a:r>
              <a:rPr lang="en-US" dirty="0" err="1"/>
              <a:t>abrir</a:t>
            </a:r>
            <a:r>
              <a:rPr lang="en-US" dirty="0"/>
              <a:t> el resto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71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Menor</a:t>
            </a:r>
            <a:r>
              <a:rPr lang="en-US" dirty="0"/>
              <a:t> a 5%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últimas</a:t>
            </a:r>
            <a:r>
              <a:rPr lang="en-US" dirty="0"/>
              <a:t> 2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903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OMS: </a:t>
            </a:r>
            <a:r>
              <a:rPr lang="en-US" dirty="0" err="1"/>
              <a:t>Menor</a:t>
            </a:r>
            <a:r>
              <a:rPr lang="en-US" dirty="0"/>
              <a:t> a 5%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últimas</a:t>
            </a:r>
            <a:r>
              <a:rPr lang="en-US" dirty="0"/>
              <a:t> 2 </a:t>
            </a:r>
            <a:r>
              <a:rPr lang="en-US" dirty="0" err="1"/>
              <a:t>semanas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DCC2D-BF8E-6546-A31C-967437B0E67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897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FD505-BBC5-C843-8C23-3DCF9D7485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E3F7C7-8544-BD48-89A0-9A24034F3B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5705C-21E0-8E4E-B0D8-648564DB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76593-E5F0-3E49-BF80-F1CF907ED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B1596-A9E0-D247-90CB-64AA7EEDD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73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5B276-89EF-6044-9281-126BE0E2F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09DA4-2C6A-3E47-9A48-24229312ED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2CFFD-E687-234A-9F01-50BA6ADB9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A8CE8-B362-1440-9BAC-B9E101640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A4555-13BF-6D4A-8B04-BB658203D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6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397F40-5536-8F44-9346-EB9834505E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FF1AC5-03D4-DF4B-A1A2-0743E1E97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17536-2408-AA4E-9256-6BB205449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C12FC-8FA4-FE4D-AF67-1CB6E8C1D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6E499-62CD-F14F-837D-850C4A974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17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B1FCC-F75D-C545-BEA4-87091BB2C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51CB7-E2D1-214E-BC3F-740C2EFA3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4CFD37-66C7-5B48-95DE-1C90C4EF7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6A068-2412-0B40-BD0E-E178E4AE3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50CB2-6733-1B43-87B4-E3CA93D8E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64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F9DB2-3535-134C-86A3-05DA8EAC2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B1ECE9-8E00-504A-9D76-C5D5224A5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29FA6-4A28-8247-9AD5-FC1176B4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C6E5B-A3EC-BC46-997E-D4DEBC8FC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1D66A-0499-6D40-826D-6FB7703B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33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3782E-C7C6-3745-A052-0F992B122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59A25-6192-9B4B-9349-B3A1AE2D70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699815-DA51-0642-B7BE-3FDC085988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BDEE98-4976-6942-BEA0-2744300FC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7BEC14-B888-474A-BD98-7356DA10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3EA50-8090-DF4F-AE26-EE631F103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927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83CBD-4217-4E42-9CF5-57C117222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B789A-5550-4D4D-B75D-523085511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37B505-C03C-0143-A2C8-6C4904B7C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11A3F3-A0C4-6048-952C-F9B25A60E2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F2D5A5-DD3D-D744-A9B6-D2113142E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3F13CA-EA18-6049-86CD-E0C60F6F4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BFFC36-9DCF-EA4F-813D-207BBA840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6B34DD-0CCA-5C48-A63E-BF6360C87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44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57C4A-9E21-564E-AE3B-7725E1C09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BC295D-57FB-7B41-9AFC-E39DE8A1D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3D6B15-D48F-4942-BD00-0BF32AA04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C900E9-CED7-3540-A1D3-0CDBCAF76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036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99612A-2BB5-5A41-9CA4-BA41281BA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27582E-B8BF-6445-AEEF-82C99E555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9EFAE-199E-0B46-BE38-913500009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DDC8F0-612C-2E4C-B92E-B7B89590FDDF}"/>
              </a:ext>
            </a:extLst>
          </p:cNvPr>
          <p:cNvSpPr txBox="1"/>
          <p:nvPr userDrawn="1"/>
        </p:nvSpPr>
        <p:spPr>
          <a:xfrm>
            <a:off x="223831" y="6488668"/>
            <a:ext cx="1026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Fuente de </a:t>
            </a:r>
            <a:r>
              <a:rPr lang="en-US" dirty="0" err="1"/>
              <a:t>datos</a:t>
            </a:r>
            <a:r>
              <a:rPr lang="en-US" dirty="0"/>
              <a:t>: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oficiales</a:t>
            </a:r>
            <a:r>
              <a:rPr lang="en-US" dirty="0"/>
              <a:t> del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Salud</a:t>
            </a:r>
            <a:r>
              <a:rPr lang="en-US" dirty="0"/>
              <a:t>, </a:t>
            </a:r>
            <a:r>
              <a:rPr lang="en-US" dirty="0" err="1"/>
              <a:t>publicados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repositorio</a:t>
            </a:r>
            <a:r>
              <a:rPr lang="en-US" dirty="0"/>
              <a:t> del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Ciencia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511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05D0C-EF8E-9F4A-9887-82DEDE0AD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191F9-7B43-6648-9892-98FC061D3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405285-6201-8A41-A256-1B222054F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237C3-BA0A-9747-90D3-AB51EEF90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B2456-0B55-4B4E-B5EE-D0724B78A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93C4A8-95B0-DF41-A19A-0AEDBC8F4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84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2F767-623F-6A48-A9E0-87FE389F9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2AC2C0-5D2B-B34C-B887-8346CD4911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CEAAFD-5475-E345-A8FB-4638AC5F95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42C5CA-683C-3A48-96EB-5E2BD0EAF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621C0C-5133-8E43-B03F-EDC7A6D8B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C174A-E948-074E-A9B9-5CF01A85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67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ACFC52-671E-CC4F-A4AC-3BDCC1B9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E688D-2B5F-E84B-A77F-4D5BFFED8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12A72-F2FC-6740-BA68-29FE7A5BE6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EB29E-0F50-7548-8684-F241B8F328C1}" type="datetimeFigureOut">
              <a:rPr lang="en-US" smtClean="0"/>
              <a:t>9/4/21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0AEDA-A1AC-5645-9D37-9EBD07AE1A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5A91F-AB2B-4749-97F3-C42FE31483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5B041-C393-AC43-B1E2-0E1958F63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119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065EC1-6B7D-F343-BAD0-8908B451AA28}"/>
              </a:ext>
            </a:extLst>
          </p:cNvPr>
          <p:cNvSpPr txBox="1"/>
          <p:nvPr/>
        </p:nvSpPr>
        <p:spPr>
          <a:xfrm>
            <a:off x="443692" y="876693"/>
            <a:ext cx="11172674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COVID-19 EN CHILE</a:t>
            </a:r>
          </a:p>
          <a:p>
            <a:pPr algn="ctr"/>
            <a:r>
              <a:rPr lang="en-US" sz="6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CIFRAS Y TENDENCIAS </a:t>
            </a:r>
          </a:p>
          <a:p>
            <a:pPr algn="ctr"/>
            <a:endParaRPr lang="en-US" sz="6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6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 SÁBADO 4 SEPTIEMBRE 2021</a:t>
            </a:r>
          </a:p>
        </p:txBody>
      </p:sp>
    </p:spTree>
    <p:extLst>
      <p:ext uri="{BB962C8B-B14F-4D97-AF65-F5344CB8AC3E}">
        <p14:creationId xmlns:p14="http://schemas.microsoft.com/office/powerpoint/2010/main" val="2077780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257B24-98EA-6F4F-A0A3-0620C5A6F7E8}"/>
              </a:ext>
            </a:extLst>
          </p:cNvPr>
          <p:cNvSpPr txBox="1"/>
          <p:nvPr/>
        </p:nvSpPr>
        <p:spPr>
          <a:xfrm>
            <a:off x="1070040" y="0"/>
            <a:ext cx="9596281" cy="95410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200" dirty="0" err="1"/>
              <a:t>Fallecidos</a:t>
            </a:r>
            <a:r>
              <a:rPr lang="en-US" sz="3200" dirty="0"/>
              <a:t> </a:t>
            </a:r>
            <a:r>
              <a:rPr lang="en-US" sz="3200" dirty="0" err="1"/>
              <a:t>confirmados</a:t>
            </a:r>
            <a:r>
              <a:rPr lang="en-US" sz="3200" dirty="0"/>
              <a:t> </a:t>
            </a:r>
            <a:r>
              <a:rPr lang="en-US" sz="3200" dirty="0" err="1"/>
              <a:t>diarios</a:t>
            </a:r>
            <a:r>
              <a:rPr lang="en-US" sz="3200" dirty="0"/>
              <a:t> por </a:t>
            </a:r>
            <a:r>
              <a:rPr lang="en-US" sz="3200" dirty="0" err="1"/>
              <a:t>millón</a:t>
            </a:r>
            <a:r>
              <a:rPr lang="en-US" sz="3200" dirty="0"/>
              <a:t> de </a:t>
            </a:r>
            <a:r>
              <a:rPr lang="en-US" sz="3200" dirty="0" err="1"/>
              <a:t>habitantes</a:t>
            </a:r>
            <a:endParaRPr lang="en-US" sz="3200" dirty="0"/>
          </a:p>
          <a:p>
            <a:pPr algn="ctr"/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DFFE5-8EDE-684D-B21D-1698CF54CC86}"/>
              </a:ext>
            </a:extLst>
          </p:cNvPr>
          <p:cNvSpPr txBox="1"/>
          <p:nvPr/>
        </p:nvSpPr>
        <p:spPr>
          <a:xfrm>
            <a:off x="97649" y="6417922"/>
            <a:ext cx="2648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Fuente: Our World in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92B328-08C1-7E49-91C6-E3DC77617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157" y="575563"/>
            <a:ext cx="8882848" cy="58423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B0B693-72D4-B04C-AAA4-31E54D3C087A}"/>
              </a:ext>
            </a:extLst>
          </p:cNvPr>
          <p:cNvSpPr txBox="1"/>
          <p:nvPr/>
        </p:nvSpPr>
        <p:spPr>
          <a:xfrm>
            <a:off x="9946005" y="2778368"/>
            <a:ext cx="819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3F7BAA"/>
                </a:solidFill>
              </a:rPr>
              <a:t>Chile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22268AC-016C-F247-BA6E-7CBCA7B16FE4}"/>
              </a:ext>
            </a:extLst>
          </p:cNvPr>
          <p:cNvSpPr txBox="1"/>
          <p:nvPr/>
        </p:nvSpPr>
        <p:spPr>
          <a:xfrm>
            <a:off x="9946005" y="4538536"/>
            <a:ext cx="1754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F24754"/>
                </a:solidFill>
              </a:rPr>
              <a:t>Reino</a:t>
            </a:r>
            <a:r>
              <a:rPr lang="en-US" sz="2400" b="1" dirty="0">
                <a:solidFill>
                  <a:srgbClr val="F24754"/>
                </a:solidFill>
              </a:rPr>
              <a:t> </a:t>
            </a:r>
            <a:r>
              <a:rPr lang="en-US" sz="2400" b="1" dirty="0" err="1">
                <a:solidFill>
                  <a:srgbClr val="F24754"/>
                </a:solidFill>
              </a:rPr>
              <a:t>Unido</a:t>
            </a:r>
            <a:endParaRPr lang="en-US" sz="2400" b="1" dirty="0">
              <a:solidFill>
                <a:srgbClr val="F24754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1BB991-56F2-2F47-ADFE-00AE9E03C64A}"/>
              </a:ext>
            </a:extLst>
          </p:cNvPr>
          <p:cNvSpPr txBox="1"/>
          <p:nvPr/>
        </p:nvSpPr>
        <p:spPr>
          <a:xfrm>
            <a:off x="9923819" y="5138701"/>
            <a:ext cx="8752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8700"/>
                </a:solidFill>
              </a:rPr>
              <a:t>Israel</a:t>
            </a:r>
          </a:p>
        </p:txBody>
      </p:sp>
    </p:spTree>
    <p:extLst>
      <p:ext uri="{BB962C8B-B14F-4D97-AF65-F5344CB8AC3E}">
        <p14:creationId xmlns:p14="http://schemas.microsoft.com/office/powerpoint/2010/main" val="3460775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9498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CASOS &amp; TESTS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57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101B94-568C-3B44-B374-EB4783611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57" y="1349617"/>
            <a:ext cx="5949948" cy="48045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188534" y="128200"/>
            <a:ext cx="5785995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INCIDENCIA </a:t>
            </a:r>
          </a:p>
          <a:p>
            <a:pPr algn="ctr"/>
            <a:r>
              <a:rPr lang="en-US" sz="2400" dirty="0" err="1"/>
              <a:t>Promedio</a:t>
            </a:r>
            <a:r>
              <a:rPr lang="en-US" sz="2400" dirty="0"/>
              <a:t> </a:t>
            </a:r>
            <a:r>
              <a:rPr lang="en-US" sz="2400" dirty="0" err="1"/>
              <a:t>casos</a:t>
            </a:r>
            <a:r>
              <a:rPr lang="en-US" sz="2400" dirty="0"/>
              <a:t> </a:t>
            </a:r>
            <a:r>
              <a:rPr lang="en-US" sz="2400" dirty="0" err="1"/>
              <a:t>diarios</a:t>
            </a:r>
            <a:r>
              <a:rPr lang="en-US" sz="2400" dirty="0"/>
              <a:t> x 100 mil </a:t>
            </a:r>
            <a:r>
              <a:rPr lang="en-US" sz="2400" dirty="0" err="1"/>
              <a:t>habitantes</a:t>
            </a:r>
            <a:endParaRPr lang="en-US" sz="24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961410E-36BC-5348-8ED5-ABA3511377E4}"/>
              </a:ext>
            </a:extLst>
          </p:cNvPr>
          <p:cNvCxnSpPr>
            <a:cxnSpLocks/>
          </p:cNvCxnSpPr>
          <p:nvPr/>
        </p:nvCxnSpPr>
        <p:spPr>
          <a:xfrm>
            <a:off x="931737" y="2661556"/>
            <a:ext cx="483799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AA3CF90-3BBE-F041-B74C-D680E845FFBE}"/>
              </a:ext>
            </a:extLst>
          </p:cNvPr>
          <p:cNvSpPr txBox="1"/>
          <p:nvPr/>
        </p:nvSpPr>
        <p:spPr>
          <a:xfrm>
            <a:off x="6257523" y="128200"/>
            <a:ext cx="5785995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TESTS PCR SEMANALES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C0DDB6-D212-E84D-9F03-A65A8ADB10D3}"/>
              </a:ext>
            </a:extLst>
          </p:cNvPr>
          <p:cNvSpPr/>
          <p:nvPr/>
        </p:nvSpPr>
        <p:spPr>
          <a:xfrm>
            <a:off x="931737" y="5012874"/>
            <a:ext cx="4805339" cy="641154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META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F4901F-3FAB-024E-972A-BE8DA3585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379433"/>
            <a:ext cx="5949948" cy="480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93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2193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POSITIVIDAD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63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38F6B8-6E6D-DB42-8EFD-E97C36D7A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550" y="584775"/>
            <a:ext cx="7454900" cy="6019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2600918" y="0"/>
            <a:ext cx="7564828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POSITIVIDAD SEMANAL EN CHILE (TEST PCR)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26E268-35F6-9044-BBEF-65E754A0E8E3}"/>
              </a:ext>
            </a:extLst>
          </p:cNvPr>
          <p:cNvSpPr/>
          <p:nvPr/>
        </p:nvSpPr>
        <p:spPr>
          <a:xfrm>
            <a:off x="3835808" y="4661631"/>
            <a:ext cx="5760601" cy="906288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META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A013DD0-C321-FB4E-A774-42C3D2BB174B}"/>
              </a:ext>
            </a:extLst>
          </p:cNvPr>
          <p:cNvCxnSpPr>
            <a:cxnSpLocks/>
          </p:cNvCxnSpPr>
          <p:nvPr/>
        </p:nvCxnSpPr>
        <p:spPr>
          <a:xfrm>
            <a:off x="3378609" y="3624974"/>
            <a:ext cx="6075634" cy="0"/>
          </a:xfrm>
          <a:prstGeom prst="line">
            <a:avLst/>
          </a:prstGeom>
          <a:ln w="38100">
            <a:solidFill>
              <a:srgbClr val="046F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11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4296885" y="0"/>
            <a:ext cx="3598229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/>
              <a:t>TESTS DE ANTÍGENO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A1CD53-580B-B247-B344-C638ED4B5016}"/>
              </a:ext>
            </a:extLst>
          </p:cNvPr>
          <p:cNvSpPr txBox="1"/>
          <p:nvPr/>
        </p:nvSpPr>
        <p:spPr>
          <a:xfrm>
            <a:off x="1787736" y="1036750"/>
            <a:ext cx="2509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L" sz="2400" dirty="0"/>
              <a:t>TESTS SEMANALES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CA662A-1C2E-FA46-9D88-094DDB686220}"/>
              </a:ext>
            </a:extLst>
          </p:cNvPr>
          <p:cNvSpPr txBox="1"/>
          <p:nvPr/>
        </p:nvSpPr>
        <p:spPr>
          <a:xfrm>
            <a:off x="7387145" y="932824"/>
            <a:ext cx="31040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L" sz="2400" dirty="0"/>
              <a:t>POSITIVIDAD SEMANAL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94B023-2A5F-3F45-BD03-5A37CAA66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561" y="1498414"/>
            <a:ext cx="5856037" cy="47287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800E94-147C-BA47-A910-8898669FF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4402" y="1498413"/>
            <a:ext cx="5856037" cy="472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932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8777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POR REGIONES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014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D89216-1A8C-F446-A5A9-B23FDCFE7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255" y="593616"/>
            <a:ext cx="9499600" cy="5892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90B03-9D47-C14E-B04F-CDC54442A1B8}"/>
              </a:ext>
            </a:extLst>
          </p:cNvPr>
          <p:cNvSpPr txBox="1"/>
          <p:nvPr/>
        </p:nvSpPr>
        <p:spPr>
          <a:xfrm>
            <a:off x="671598" y="196275"/>
            <a:ext cx="10848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EVOLUCIÓN DE POSITIVIDAD E INCIDENCIA EN ÚLTIMA SEMANA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574C901-75E8-B842-971B-C98FBAD5D387}"/>
              </a:ext>
            </a:extLst>
          </p:cNvPr>
          <p:cNvSpPr/>
          <p:nvPr/>
        </p:nvSpPr>
        <p:spPr>
          <a:xfrm>
            <a:off x="1687145" y="3491117"/>
            <a:ext cx="2111486" cy="2111486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DA74F0-C53B-A443-96DF-43597F502F1C}"/>
              </a:ext>
            </a:extLst>
          </p:cNvPr>
          <p:cNvSpPr txBox="1"/>
          <p:nvPr/>
        </p:nvSpPr>
        <p:spPr>
          <a:xfrm>
            <a:off x="2039137" y="3540016"/>
            <a:ext cx="14075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70C0"/>
                </a:solidFill>
              </a:rPr>
              <a:t>META</a:t>
            </a:r>
          </a:p>
        </p:txBody>
      </p:sp>
    </p:spTree>
    <p:extLst>
      <p:ext uri="{BB962C8B-B14F-4D97-AF65-F5344CB8AC3E}">
        <p14:creationId xmlns:p14="http://schemas.microsoft.com/office/powerpoint/2010/main" val="4002791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690B03-9D47-C14E-B04F-CDC54442A1B8}"/>
              </a:ext>
            </a:extLst>
          </p:cNvPr>
          <p:cNvSpPr txBox="1"/>
          <p:nvPr/>
        </p:nvSpPr>
        <p:spPr>
          <a:xfrm>
            <a:off x="671598" y="196275"/>
            <a:ext cx="10848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EVOLUCIÓN DE POSITIVIDAD E INCIDENCIA EN ÚLTIMA SEMANA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C19C25-E55F-5942-83B1-1D2B96861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125" y="781050"/>
            <a:ext cx="8921750" cy="563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951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759DC4-740D-FB42-870C-9EB96AD11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845183"/>
            <a:ext cx="10363199" cy="53760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12A473-A74C-FC4F-8976-C670E80DF397}"/>
              </a:ext>
            </a:extLst>
          </p:cNvPr>
          <p:cNvSpPr txBox="1"/>
          <p:nvPr/>
        </p:nvSpPr>
        <p:spPr>
          <a:xfrm>
            <a:off x="0" y="6448620"/>
            <a:ext cx="8132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Fuente: Centro de </a:t>
            </a:r>
            <a:r>
              <a:rPr lang="en-US" dirty="0" err="1"/>
              <a:t>Modelamiento</a:t>
            </a:r>
            <a:r>
              <a:rPr lang="en-US" dirty="0"/>
              <a:t> </a:t>
            </a:r>
            <a:r>
              <a:rPr lang="en-US" dirty="0" err="1"/>
              <a:t>Matemático</a:t>
            </a:r>
            <a:r>
              <a:rPr lang="en-US" dirty="0"/>
              <a:t>, http://covid-19vis.cmm.uchile.cl/race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423459-FDA9-4647-8DC3-91E9FEA07904}"/>
              </a:ext>
            </a:extLst>
          </p:cNvPr>
          <p:cNvSpPr txBox="1"/>
          <p:nvPr/>
        </p:nvSpPr>
        <p:spPr>
          <a:xfrm>
            <a:off x="1966600" y="-18567"/>
            <a:ext cx="825879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/>
              <a:t>Número</a:t>
            </a:r>
            <a:r>
              <a:rPr lang="en-US" sz="2400" dirty="0"/>
              <a:t> </a:t>
            </a:r>
            <a:r>
              <a:rPr lang="en-US" sz="2400" dirty="0" err="1"/>
              <a:t>reproductivo</a:t>
            </a:r>
            <a:r>
              <a:rPr lang="en-US" sz="2400" dirty="0"/>
              <a:t> </a:t>
            </a:r>
            <a:r>
              <a:rPr lang="en-US" sz="2400" dirty="0" err="1"/>
              <a:t>efectivo</a:t>
            </a:r>
            <a:r>
              <a:rPr lang="en-US" sz="2400" dirty="0"/>
              <a:t> (o R </a:t>
            </a:r>
            <a:r>
              <a:rPr lang="en-US" sz="2400" dirty="0" err="1"/>
              <a:t>efectivo</a:t>
            </a:r>
            <a:r>
              <a:rPr lang="en-US" sz="2400" dirty="0"/>
              <a:t>) </a:t>
            </a:r>
          </a:p>
          <a:p>
            <a:pPr algn="ctr"/>
            <a:r>
              <a:rPr lang="en-US" dirty="0" err="1"/>
              <a:t>Corresponde</a:t>
            </a:r>
            <a:r>
              <a:rPr lang="en-US" dirty="0"/>
              <a:t> al </a:t>
            </a:r>
            <a:r>
              <a:rPr lang="en-US" dirty="0" err="1"/>
              <a:t>número</a:t>
            </a:r>
            <a:r>
              <a:rPr lang="en-US" dirty="0"/>
              <a:t> </a:t>
            </a:r>
            <a:r>
              <a:rPr lang="en-US" dirty="0" err="1"/>
              <a:t>promedio</a:t>
            </a:r>
            <a:r>
              <a:rPr lang="en-US" dirty="0"/>
              <a:t> de personas </a:t>
            </a:r>
            <a:r>
              <a:rPr lang="en-US" dirty="0" err="1"/>
              <a:t>infectadas</a:t>
            </a:r>
            <a:r>
              <a:rPr lang="en-US" dirty="0"/>
              <a:t> por una persona </a:t>
            </a:r>
            <a:r>
              <a:rPr lang="en-US" dirty="0" err="1"/>
              <a:t>infecciosa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45126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308808" y="2809188"/>
            <a:ext cx="58583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PACIENTES EN UCI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04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3621059" y="2846895"/>
            <a:ext cx="44766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VACUNACIÓN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4008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8A3AC2-77D7-E44E-963B-4529F2DE5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177" y="1181100"/>
            <a:ext cx="9931400" cy="4495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2433A70-977D-C840-9BCB-9ECF9B80CB77}"/>
              </a:ext>
            </a:extLst>
          </p:cNvPr>
          <p:cNvSpPr txBox="1"/>
          <p:nvPr/>
        </p:nvSpPr>
        <p:spPr>
          <a:xfrm>
            <a:off x="869964" y="0"/>
            <a:ext cx="96951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Vacunación</a:t>
            </a:r>
            <a:r>
              <a:rPr lang="en-US" sz="3200" dirty="0"/>
              <a:t> COVID-19 </a:t>
            </a:r>
            <a:r>
              <a:rPr lang="en-US" sz="3200" dirty="0" err="1"/>
              <a:t>en</a:t>
            </a:r>
            <a:r>
              <a:rPr lang="en-US" sz="3200" dirty="0"/>
              <a:t> Chile al 3 de </a:t>
            </a:r>
            <a:r>
              <a:rPr lang="en-US" sz="3200" dirty="0" err="1"/>
              <a:t>Septimbre</a:t>
            </a:r>
            <a:r>
              <a:rPr lang="en-US" sz="3200" dirty="0"/>
              <a:t> de 2021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48A4CA-3BDA-DF46-9B7F-0A23EBAA1D10}"/>
              </a:ext>
            </a:extLst>
          </p:cNvPr>
          <p:cNvSpPr txBox="1"/>
          <p:nvPr/>
        </p:nvSpPr>
        <p:spPr>
          <a:xfrm>
            <a:off x="10236200" y="399501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60033C-48B3-1E42-A180-100FEDC8D62B}"/>
              </a:ext>
            </a:extLst>
          </p:cNvPr>
          <p:cNvSpPr txBox="1"/>
          <p:nvPr/>
        </p:nvSpPr>
        <p:spPr>
          <a:xfrm>
            <a:off x="160256" y="6447934"/>
            <a:ext cx="5882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Fuente: Repositorio de Datos COVID19, Ministerio de Ciencia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0151DD-0CCE-D44A-A37A-8D1F0745E16A}"/>
              </a:ext>
            </a:extLst>
          </p:cNvPr>
          <p:cNvSpPr txBox="1"/>
          <p:nvPr/>
        </p:nvSpPr>
        <p:spPr>
          <a:xfrm>
            <a:off x="7816285" y="3429000"/>
            <a:ext cx="158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4B8E"/>
                </a:solidFill>
              </a:rPr>
              <a:t>(68% del total)</a:t>
            </a:r>
          </a:p>
        </p:txBody>
      </p:sp>
    </p:spTree>
    <p:extLst>
      <p:ext uri="{BB962C8B-B14F-4D97-AF65-F5344CB8AC3E}">
        <p14:creationId xmlns:p14="http://schemas.microsoft.com/office/powerpoint/2010/main" val="33042888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2433A70-977D-C840-9BCB-9ECF9B80CB77}"/>
              </a:ext>
            </a:extLst>
          </p:cNvPr>
          <p:cNvSpPr txBox="1"/>
          <p:nvPr/>
        </p:nvSpPr>
        <p:spPr>
          <a:xfrm>
            <a:off x="0" y="11792"/>
            <a:ext cx="12191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/>
              <a:t>Cobertura</a:t>
            </a:r>
            <a:r>
              <a:rPr lang="en-US" sz="3200" dirty="0"/>
              <a:t> de </a:t>
            </a:r>
            <a:r>
              <a:rPr lang="en-US" sz="3200" dirty="0" err="1"/>
              <a:t>Vacunación</a:t>
            </a:r>
            <a:r>
              <a:rPr lang="en-US" sz="3200" dirty="0"/>
              <a:t> COVID-19 </a:t>
            </a:r>
            <a:r>
              <a:rPr lang="en-US" sz="3200" dirty="0" err="1"/>
              <a:t>en</a:t>
            </a:r>
            <a:r>
              <a:rPr lang="en-US" sz="3200" dirty="0"/>
              <a:t> Chile al 3 de </a:t>
            </a:r>
            <a:r>
              <a:rPr lang="en-US" sz="3200" dirty="0" err="1"/>
              <a:t>Septiembre</a:t>
            </a:r>
            <a:r>
              <a:rPr lang="en-US" sz="3200" dirty="0"/>
              <a:t> de 2021</a:t>
            </a:r>
          </a:p>
          <a:p>
            <a:pPr algn="ctr"/>
            <a:r>
              <a:rPr lang="en-US" sz="2400" i="1" dirty="0" err="1"/>
              <a:t>Dosis</a:t>
            </a:r>
            <a:r>
              <a:rPr lang="en-US" sz="2400" i="1" dirty="0"/>
              <a:t> </a:t>
            </a:r>
            <a:r>
              <a:rPr lang="en-US" sz="2400" i="1" dirty="0" err="1"/>
              <a:t>completa</a:t>
            </a:r>
            <a:r>
              <a:rPr lang="en-US" sz="2400" i="1" dirty="0"/>
              <a:t> (2 </a:t>
            </a:r>
            <a:r>
              <a:rPr lang="en-US" sz="2400" i="1" dirty="0" err="1"/>
              <a:t>dosis</a:t>
            </a:r>
            <a:r>
              <a:rPr lang="en-US" sz="2400" i="1" dirty="0"/>
              <a:t> o </a:t>
            </a:r>
            <a:r>
              <a:rPr lang="en-US" sz="2400" i="1" dirty="0" err="1"/>
              <a:t>dosis</a:t>
            </a:r>
            <a:r>
              <a:rPr lang="en-US" sz="2400" i="1" dirty="0"/>
              <a:t> </a:t>
            </a:r>
            <a:r>
              <a:rPr lang="en-US" sz="2400" i="1" dirty="0" err="1"/>
              <a:t>única</a:t>
            </a:r>
            <a:r>
              <a:rPr lang="en-US" sz="2400" i="1" dirty="0"/>
              <a:t>) por </a:t>
            </a:r>
            <a:r>
              <a:rPr lang="en-US" sz="2400" i="1" dirty="0" err="1"/>
              <a:t>grupo</a:t>
            </a:r>
            <a:r>
              <a:rPr lang="en-US" sz="2400" i="1" dirty="0"/>
              <a:t> de </a:t>
            </a:r>
            <a:r>
              <a:rPr lang="en-US" sz="2400" i="1" dirty="0" err="1"/>
              <a:t>edad</a:t>
            </a:r>
            <a:endParaRPr lang="en-US" sz="24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48A4CA-3BDA-DF46-9B7F-0A23EBAA1D10}"/>
              </a:ext>
            </a:extLst>
          </p:cNvPr>
          <p:cNvSpPr txBox="1"/>
          <p:nvPr/>
        </p:nvSpPr>
        <p:spPr>
          <a:xfrm>
            <a:off x="10236200" y="399501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60033C-48B3-1E42-A180-100FEDC8D62B}"/>
              </a:ext>
            </a:extLst>
          </p:cNvPr>
          <p:cNvSpPr txBox="1"/>
          <p:nvPr/>
        </p:nvSpPr>
        <p:spPr>
          <a:xfrm>
            <a:off x="160256" y="6447934"/>
            <a:ext cx="5882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Fuente: </a:t>
            </a:r>
            <a:r>
              <a:rPr lang="en-US" dirty="0" err="1"/>
              <a:t>Repositorio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COVID19,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Ciencia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9A6DC0-4481-7744-954E-A51594B7D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1085850"/>
            <a:ext cx="10014858" cy="502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883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2433A70-977D-C840-9BCB-9ECF9B80CB77}"/>
              </a:ext>
            </a:extLst>
          </p:cNvPr>
          <p:cNvSpPr txBox="1"/>
          <p:nvPr/>
        </p:nvSpPr>
        <p:spPr>
          <a:xfrm>
            <a:off x="4156518" y="0"/>
            <a:ext cx="44757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RESUMEN SEMANAL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A63C90-DCF1-FF43-ADFA-D8F0C39EA90F}"/>
              </a:ext>
            </a:extLst>
          </p:cNvPr>
          <p:cNvSpPr/>
          <p:nvPr/>
        </p:nvSpPr>
        <p:spPr>
          <a:xfrm>
            <a:off x="462140" y="1610486"/>
            <a:ext cx="4824000" cy="15696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Hospitalizaciones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UCI</a:t>
            </a:r>
          </a:p>
          <a:p>
            <a:pPr algn="ctr"/>
            <a:endParaRPr lang="en-US" dirty="0"/>
          </a:p>
          <a:p>
            <a:pPr algn="ctr"/>
            <a:r>
              <a:rPr lang="en-US" sz="2800" b="1" dirty="0">
                <a:solidFill>
                  <a:srgbClr val="437AAB"/>
                </a:solidFill>
              </a:rPr>
              <a:t>MEDIO</a:t>
            </a:r>
            <a:r>
              <a:rPr lang="en-US" sz="2800" dirty="0"/>
              <a:t> y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BAJANDO</a:t>
            </a:r>
          </a:p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3C3ADC-F344-EC47-BE69-A5C7C2F032A1}"/>
              </a:ext>
            </a:extLst>
          </p:cNvPr>
          <p:cNvSpPr/>
          <p:nvPr/>
        </p:nvSpPr>
        <p:spPr>
          <a:xfrm>
            <a:off x="7403438" y="1614877"/>
            <a:ext cx="3668184" cy="15696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Fallecidos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semanales</a:t>
            </a: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dirty="0"/>
          </a:p>
          <a:p>
            <a:pPr algn="ctr"/>
            <a:r>
              <a:rPr lang="en-US" sz="2800" b="1" dirty="0">
                <a:solidFill>
                  <a:srgbClr val="437AAB"/>
                </a:solidFill>
              </a:rPr>
              <a:t>MEDIO</a:t>
            </a:r>
            <a:r>
              <a:rPr lang="en-US" sz="2800" dirty="0"/>
              <a:t> y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BAJANDO</a:t>
            </a:r>
          </a:p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DECBB4-E74F-9C41-A494-035716E56675}"/>
              </a:ext>
            </a:extLst>
          </p:cNvPr>
          <p:cNvSpPr/>
          <p:nvPr/>
        </p:nvSpPr>
        <p:spPr>
          <a:xfrm>
            <a:off x="462139" y="3487163"/>
            <a:ext cx="4824000" cy="15696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Casos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semanales</a:t>
            </a: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dirty="0"/>
          </a:p>
          <a:p>
            <a:pPr algn="ctr"/>
            <a:r>
              <a:rPr lang="en-US" sz="2800" b="1" dirty="0">
                <a:solidFill>
                  <a:srgbClr val="437AAB"/>
                </a:solidFill>
              </a:rPr>
              <a:t>MEDIO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BAJANDO</a:t>
            </a:r>
          </a:p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11E62D-18FC-C040-AC7D-3ACBA4D09B8E}"/>
              </a:ext>
            </a:extLst>
          </p:cNvPr>
          <p:cNvSpPr/>
          <p:nvPr/>
        </p:nvSpPr>
        <p:spPr>
          <a:xfrm>
            <a:off x="6825530" y="3487336"/>
            <a:ext cx="4824000" cy="156966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Positividad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semanal</a:t>
            </a: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dirty="0"/>
          </a:p>
          <a:p>
            <a:pPr algn="ctr"/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BAJO y BAJANDO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085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07BEE-2B98-CE4A-BAF7-2EA9E213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02A3D-1795-5546-9838-20FC45016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675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2032611" y="214269"/>
            <a:ext cx="8126777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 err="1"/>
              <a:t>Pacientes</a:t>
            </a:r>
            <a:r>
              <a:rPr lang="en-US" sz="3200" dirty="0"/>
              <a:t> COVID-19 </a:t>
            </a:r>
            <a:r>
              <a:rPr lang="en-US" sz="3200" dirty="0" err="1"/>
              <a:t>en</a:t>
            </a:r>
            <a:r>
              <a:rPr lang="en-US" sz="3200" dirty="0"/>
              <a:t> UCI </a:t>
            </a:r>
            <a:r>
              <a:rPr lang="en-US" sz="3200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Chile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02F22A-F3B8-6F44-B184-AC10528A8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8707" y="954071"/>
            <a:ext cx="6754586" cy="550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617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581445" y="65988"/>
            <a:ext cx="1051467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 err="1"/>
              <a:t>Pacientes</a:t>
            </a:r>
            <a:r>
              <a:rPr lang="en-US" sz="3200" dirty="0"/>
              <a:t> COVID-19 y no COVID19 </a:t>
            </a:r>
            <a:r>
              <a:rPr lang="en-US" sz="3200" dirty="0" err="1"/>
              <a:t>en</a:t>
            </a:r>
            <a:r>
              <a:rPr lang="en-US" sz="3200" dirty="0"/>
              <a:t> UCI </a:t>
            </a:r>
            <a:r>
              <a:rPr lang="en-US" sz="3200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Chile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A00121-35B0-3A43-B3BB-64B4CC8CA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156" y="668934"/>
            <a:ext cx="9111343" cy="578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571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B65407A-4582-004A-A45F-BD87B99ABAF2}"/>
              </a:ext>
            </a:extLst>
          </p:cNvPr>
          <p:cNvSpPr txBox="1"/>
          <p:nvPr/>
        </p:nvSpPr>
        <p:spPr>
          <a:xfrm>
            <a:off x="581445" y="65988"/>
            <a:ext cx="10514673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 err="1"/>
              <a:t>Pacientes</a:t>
            </a:r>
            <a:r>
              <a:rPr lang="en-US" sz="3200" dirty="0"/>
              <a:t> COVID-19 y no COVID19 </a:t>
            </a:r>
            <a:r>
              <a:rPr lang="en-US" sz="3200" dirty="0" err="1"/>
              <a:t>en</a:t>
            </a:r>
            <a:r>
              <a:rPr lang="en-US" sz="3200" dirty="0"/>
              <a:t> UCI </a:t>
            </a:r>
            <a:r>
              <a:rPr lang="en-US" sz="3200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Chile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D4157F-AA78-FF46-94F2-0656A753F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539" y="878145"/>
            <a:ext cx="8460921" cy="559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452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BCAFE7A-E299-D14E-9413-EB5C984AF441}"/>
              </a:ext>
            </a:extLst>
          </p:cNvPr>
          <p:cNvSpPr txBox="1"/>
          <p:nvPr/>
        </p:nvSpPr>
        <p:spPr>
          <a:xfrm>
            <a:off x="2347274" y="2780907"/>
            <a:ext cx="78914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FALLECIDOS SEMANALES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65201-ED47-B64A-B505-4DDA2564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40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257B24-98EA-6F4F-A0A3-0620C5A6F7E8}"/>
              </a:ext>
            </a:extLst>
          </p:cNvPr>
          <p:cNvSpPr txBox="1"/>
          <p:nvPr/>
        </p:nvSpPr>
        <p:spPr>
          <a:xfrm>
            <a:off x="2060448" y="-11019"/>
            <a:ext cx="8775992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3200" dirty="0" err="1"/>
              <a:t>Fallecidos</a:t>
            </a:r>
            <a:r>
              <a:rPr lang="en-US" sz="3200" dirty="0"/>
              <a:t> </a:t>
            </a:r>
            <a:r>
              <a:rPr lang="en-US" sz="3200" dirty="0" err="1"/>
              <a:t>semanales</a:t>
            </a:r>
            <a:r>
              <a:rPr lang="en-US" sz="3200" dirty="0"/>
              <a:t> con PCR+ </a:t>
            </a:r>
            <a:r>
              <a:rPr lang="en-US" sz="3200" b="1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Chile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A93F96-7826-3F46-A256-880F80EC9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557" y="631876"/>
            <a:ext cx="7103412" cy="5785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494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BF2DA2-D235-5447-8944-C0FED1E91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089" y="1673363"/>
            <a:ext cx="5860925" cy="47445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257B24-98EA-6F4F-A0A3-0620C5A6F7E8}"/>
              </a:ext>
            </a:extLst>
          </p:cNvPr>
          <p:cNvSpPr txBox="1"/>
          <p:nvPr/>
        </p:nvSpPr>
        <p:spPr>
          <a:xfrm>
            <a:off x="571089" y="0"/>
            <a:ext cx="10594182" cy="95410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200" dirty="0" err="1"/>
              <a:t>Fallecidos</a:t>
            </a:r>
            <a:r>
              <a:rPr lang="en-US" sz="3200" dirty="0"/>
              <a:t> </a:t>
            </a:r>
            <a:r>
              <a:rPr lang="en-US" sz="3200" dirty="0" err="1"/>
              <a:t>semanales</a:t>
            </a:r>
            <a:r>
              <a:rPr lang="en-US" sz="3200" dirty="0"/>
              <a:t> </a:t>
            </a:r>
            <a:r>
              <a:rPr lang="en-US" sz="3200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por</a:t>
            </a:r>
            <a:r>
              <a:rPr lang="en-US" sz="3200" dirty="0"/>
              <a:t> DEIS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POR FECHA DE FALLECIMIENTO </a:t>
            </a:r>
            <a:r>
              <a:rPr lang="en-US" sz="2400" dirty="0"/>
              <a:t>con COVID19 CONFIRMADO </a:t>
            </a:r>
            <a:r>
              <a:rPr lang="en-US" sz="2400" dirty="0" err="1"/>
              <a:t>como</a:t>
            </a:r>
            <a:r>
              <a:rPr lang="en-US" sz="2400" dirty="0"/>
              <a:t> causa de </a:t>
            </a:r>
            <a:r>
              <a:rPr lang="en-US" sz="2400" dirty="0" err="1"/>
              <a:t>muerte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DFFE5-8EDE-684D-B21D-1698CF54CC86}"/>
              </a:ext>
            </a:extLst>
          </p:cNvPr>
          <p:cNvSpPr txBox="1"/>
          <p:nvPr/>
        </p:nvSpPr>
        <p:spPr>
          <a:xfrm>
            <a:off x="97649" y="6417922"/>
            <a:ext cx="8327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Fuente: </a:t>
            </a:r>
            <a:r>
              <a:rPr lang="en-US" dirty="0" err="1"/>
              <a:t>Departamento</a:t>
            </a:r>
            <a:r>
              <a:rPr lang="en-US" dirty="0"/>
              <a:t> de </a:t>
            </a:r>
            <a:r>
              <a:rPr lang="en-US" dirty="0" err="1"/>
              <a:t>Estadística</a:t>
            </a:r>
            <a:r>
              <a:rPr lang="en-US" dirty="0"/>
              <a:t> e </a:t>
            </a:r>
            <a:r>
              <a:rPr lang="en-US" dirty="0" err="1"/>
              <a:t>Información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Salud</a:t>
            </a:r>
            <a:r>
              <a:rPr lang="en-US" dirty="0"/>
              <a:t> (DEIS),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Salud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62BB991-6941-1A4A-9265-662258EBE0EB}"/>
              </a:ext>
            </a:extLst>
          </p:cNvPr>
          <p:cNvSpPr/>
          <p:nvPr/>
        </p:nvSpPr>
        <p:spPr>
          <a:xfrm rot="837761">
            <a:off x="4468283" y="4230564"/>
            <a:ext cx="1478500" cy="810084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45D883-1E1E-4848-8447-102EDC36F109}"/>
              </a:ext>
            </a:extLst>
          </p:cNvPr>
          <p:cNvSpPr txBox="1"/>
          <p:nvPr/>
        </p:nvSpPr>
        <p:spPr>
          <a:xfrm>
            <a:off x="1404987" y="1069064"/>
            <a:ext cx="4295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DATOS REPORTADOS EL SABADO 28 Agosto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3AB501-A2DF-7D4D-9D96-886CF39AED60}"/>
              </a:ext>
            </a:extLst>
          </p:cNvPr>
          <p:cNvSpPr txBox="1"/>
          <p:nvPr/>
        </p:nvSpPr>
        <p:spPr>
          <a:xfrm>
            <a:off x="7276596" y="1069064"/>
            <a:ext cx="4622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DATOS REPORTADOS EL SABADO 4 </a:t>
            </a:r>
            <a:r>
              <a:rPr lang="en-US" b="1" dirty="0" err="1"/>
              <a:t>Septiembre</a:t>
            </a:r>
            <a:endParaRPr lang="en-US" b="1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B909BFD-0979-8C4D-A7A6-77983F117BFC}"/>
              </a:ext>
            </a:extLst>
          </p:cNvPr>
          <p:cNvSpPr/>
          <p:nvPr/>
        </p:nvSpPr>
        <p:spPr>
          <a:xfrm rot="2958620">
            <a:off x="9486569" y="3807758"/>
            <a:ext cx="1657444" cy="81272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129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FEFF0C1-B47D-E847-9789-21ACF325B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49" y="1992268"/>
            <a:ext cx="5183017" cy="429811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89AB436-862D-F549-BF03-199DAF2BC156}"/>
              </a:ext>
            </a:extLst>
          </p:cNvPr>
          <p:cNvSpPr txBox="1"/>
          <p:nvPr/>
        </p:nvSpPr>
        <p:spPr>
          <a:xfrm>
            <a:off x="11008418" y="4275620"/>
            <a:ext cx="1116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DA02B"/>
                </a:solidFill>
              </a:rPr>
              <a:t>Total </a:t>
            </a:r>
          </a:p>
          <a:p>
            <a:r>
              <a:rPr lang="en-US" b="1" dirty="0" err="1">
                <a:solidFill>
                  <a:srgbClr val="2DA02B"/>
                </a:solidFill>
              </a:rPr>
              <a:t>Fallecidos</a:t>
            </a:r>
            <a:endParaRPr lang="en-US" b="1" dirty="0">
              <a:solidFill>
                <a:srgbClr val="2DA02B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0CE3C4-B998-3E4E-8A0C-F594138DC374}"/>
              </a:ext>
            </a:extLst>
          </p:cNvPr>
          <p:cNvSpPr txBox="1"/>
          <p:nvPr/>
        </p:nvSpPr>
        <p:spPr>
          <a:xfrm>
            <a:off x="11008418" y="5035618"/>
            <a:ext cx="1403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F800E"/>
                </a:solidFill>
              </a:rPr>
              <a:t>Fallecidos</a:t>
            </a:r>
            <a:r>
              <a:rPr lang="en-US" b="1" dirty="0">
                <a:solidFill>
                  <a:srgbClr val="FF800E"/>
                </a:solidFill>
              </a:rPr>
              <a:t> </a:t>
            </a:r>
          </a:p>
          <a:p>
            <a:r>
              <a:rPr lang="en-US" b="1" dirty="0" err="1">
                <a:solidFill>
                  <a:srgbClr val="FF800E"/>
                </a:solidFill>
              </a:rPr>
              <a:t>Confirmados</a:t>
            </a:r>
            <a:endParaRPr lang="en-US" b="1" dirty="0">
              <a:solidFill>
                <a:srgbClr val="FF800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257B24-98EA-6F4F-A0A3-0620C5A6F7E8}"/>
              </a:ext>
            </a:extLst>
          </p:cNvPr>
          <p:cNvSpPr txBox="1"/>
          <p:nvPr/>
        </p:nvSpPr>
        <p:spPr>
          <a:xfrm>
            <a:off x="1496276" y="0"/>
            <a:ext cx="8743804" cy="95410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3200" dirty="0" err="1"/>
              <a:t>Fallecidos</a:t>
            </a:r>
            <a:r>
              <a:rPr lang="en-US" sz="3200" dirty="0"/>
              <a:t> </a:t>
            </a:r>
            <a:r>
              <a:rPr lang="en-US" sz="3200" dirty="0" err="1"/>
              <a:t>semanales</a:t>
            </a:r>
            <a:r>
              <a:rPr lang="en-US" sz="3200" dirty="0"/>
              <a:t> </a:t>
            </a:r>
            <a:r>
              <a:rPr lang="en-US" sz="3200" dirty="0" err="1"/>
              <a:t>reportados</a:t>
            </a:r>
            <a:r>
              <a:rPr lang="en-US" sz="3200" dirty="0"/>
              <a:t> </a:t>
            </a:r>
            <a:r>
              <a:rPr lang="en-US" sz="3200" dirty="0" err="1"/>
              <a:t>por</a:t>
            </a:r>
            <a:r>
              <a:rPr lang="en-US" sz="3200" dirty="0"/>
              <a:t> DEIS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POR FECHA DE FALLECIMIENTO </a:t>
            </a:r>
            <a:r>
              <a:rPr lang="en-US" sz="2400" dirty="0"/>
              <a:t>con COVID19 </a:t>
            </a:r>
            <a:r>
              <a:rPr lang="en-US" sz="2400" dirty="0" err="1"/>
              <a:t>como</a:t>
            </a:r>
            <a:r>
              <a:rPr lang="en-US" sz="2400" dirty="0"/>
              <a:t> causa de </a:t>
            </a:r>
            <a:r>
              <a:rPr lang="en-US" sz="2400" dirty="0" err="1"/>
              <a:t>muerte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8DFFE5-8EDE-684D-B21D-1698CF54CC86}"/>
              </a:ext>
            </a:extLst>
          </p:cNvPr>
          <p:cNvSpPr txBox="1"/>
          <p:nvPr/>
        </p:nvSpPr>
        <p:spPr>
          <a:xfrm>
            <a:off x="97649" y="6417922"/>
            <a:ext cx="8327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Fuente: </a:t>
            </a:r>
            <a:r>
              <a:rPr lang="en-US" dirty="0" err="1"/>
              <a:t>Departamento</a:t>
            </a:r>
            <a:r>
              <a:rPr lang="en-US" dirty="0"/>
              <a:t> de </a:t>
            </a:r>
            <a:r>
              <a:rPr lang="en-US" dirty="0" err="1"/>
              <a:t>Estadística</a:t>
            </a:r>
            <a:r>
              <a:rPr lang="en-US" dirty="0"/>
              <a:t> e </a:t>
            </a:r>
            <a:r>
              <a:rPr lang="en-US" dirty="0" err="1"/>
              <a:t>Información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Salud</a:t>
            </a:r>
            <a:r>
              <a:rPr lang="en-US" dirty="0"/>
              <a:t> (DEIS), </a:t>
            </a:r>
            <a:r>
              <a:rPr lang="en-US" dirty="0" err="1"/>
              <a:t>Ministerio</a:t>
            </a:r>
            <a:r>
              <a:rPr lang="en-US" dirty="0"/>
              <a:t> de </a:t>
            </a:r>
            <a:r>
              <a:rPr lang="en-US" dirty="0" err="1"/>
              <a:t>Salud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45D883-1E1E-4848-8447-102EDC36F109}"/>
              </a:ext>
            </a:extLst>
          </p:cNvPr>
          <p:cNvSpPr txBox="1"/>
          <p:nvPr/>
        </p:nvSpPr>
        <p:spPr>
          <a:xfrm>
            <a:off x="609617" y="1178877"/>
            <a:ext cx="4444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DATOS REPORTADOS EL SABADO 28 AGOSTO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A2B761-C9EF-CE47-899B-3F0007783CF7}"/>
              </a:ext>
            </a:extLst>
          </p:cNvPr>
          <p:cNvSpPr txBox="1"/>
          <p:nvPr/>
        </p:nvSpPr>
        <p:spPr>
          <a:xfrm>
            <a:off x="6563611" y="1176051"/>
            <a:ext cx="4723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DATOS REPORTADOS EL SABADO 4 SEPTIEMBRE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4B63C6-86C5-6740-AD3A-68ABCA83A2B2}"/>
              </a:ext>
            </a:extLst>
          </p:cNvPr>
          <p:cNvSpPr txBox="1"/>
          <p:nvPr/>
        </p:nvSpPr>
        <p:spPr>
          <a:xfrm>
            <a:off x="5034814" y="3540616"/>
            <a:ext cx="1116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DA02B"/>
                </a:solidFill>
              </a:rPr>
              <a:t>Total </a:t>
            </a:r>
          </a:p>
          <a:p>
            <a:r>
              <a:rPr lang="en-US" b="1" dirty="0" err="1">
                <a:solidFill>
                  <a:srgbClr val="2DA02B"/>
                </a:solidFill>
              </a:rPr>
              <a:t>Fallecidos</a:t>
            </a:r>
            <a:endParaRPr lang="en-US" b="1" dirty="0">
              <a:solidFill>
                <a:srgbClr val="2DA02B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B8D539-0759-D746-A410-35BDC428CCFE}"/>
              </a:ext>
            </a:extLst>
          </p:cNvPr>
          <p:cNvSpPr txBox="1"/>
          <p:nvPr/>
        </p:nvSpPr>
        <p:spPr>
          <a:xfrm>
            <a:off x="5042988" y="4452466"/>
            <a:ext cx="1403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F800E"/>
                </a:solidFill>
              </a:rPr>
              <a:t>Fallecidos</a:t>
            </a:r>
            <a:r>
              <a:rPr lang="en-US" b="1" dirty="0">
                <a:solidFill>
                  <a:srgbClr val="FF800E"/>
                </a:solidFill>
              </a:rPr>
              <a:t> </a:t>
            </a:r>
          </a:p>
          <a:p>
            <a:r>
              <a:rPr lang="en-US" b="1" dirty="0" err="1">
                <a:solidFill>
                  <a:srgbClr val="FF800E"/>
                </a:solidFill>
              </a:rPr>
              <a:t>Confirmados</a:t>
            </a:r>
            <a:endParaRPr lang="en-US" b="1" dirty="0">
              <a:solidFill>
                <a:srgbClr val="FF800E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5BD76F9-81AD-FA4E-9103-9C564CEC8379}"/>
              </a:ext>
            </a:extLst>
          </p:cNvPr>
          <p:cNvSpPr/>
          <p:nvPr/>
        </p:nvSpPr>
        <p:spPr>
          <a:xfrm rot="748054">
            <a:off x="3611830" y="4366567"/>
            <a:ext cx="1349125" cy="762112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8D5B06C-C31C-6641-A3E1-1712BF4C00AB}"/>
              </a:ext>
            </a:extLst>
          </p:cNvPr>
          <p:cNvSpPr/>
          <p:nvPr/>
        </p:nvSpPr>
        <p:spPr>
          <a:xfrm rot="3471407">
            <a:off x="9107610" y="3923655"/>
            <a:ext cx="1690720" cy="78783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668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37674</TotalTime>
  <Words>435</Words>
  <Application>Microsoft Macintosh PowerPoint</Application>
  <PresentationFormat>Widescreen</PresentationFormat>
  <Paragraphs>90</Paragraphs>
  <Slides>24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Ernesto Laval</dc:creator>
  <cp:lastModifiedBy>Ernesto Laval</cp:lastModifiedBy>
  <cp:revision>283</cp:revision>
  <dcterms:created xsi:type="dcterms:W3CDTF">2021-01-30T18:55:16Z</dcterms:created>
  <dcterms:modified xsi:type="dcterms:W3CDTF">2021-09-04T16:33:51Z</dcterms:modified>
</cp:coreProperties>
</file>